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37"/>
  </p:notesMasterIdLst>
  <p:sldIdLst>
    <p:sldId id="256" r:id="rId6"/>
    <p:sldId id="257" r:id="rId7"/>
    <p:sldId id="312" r:id="rId8"/>
    <p:sldId id="260" r:id="rId9"/>
    <p:sldId id="259" r:id="rId10"/>
    <p:sldId id="297" r:id="rId11"/>
    <p:sldId id="307" r:id="rId12"/>
    <p:sldId id="305" r:id="rId13"/>
    <p:sldId id="303" r:id="rId14"/>
    <p:sldId id="304" r:id="rId15"/>
    <p:sldId id="262" r:id="rId16"/>
    <p:sldId id="264" r:id="rId17"/>
    <p:sldId id="313" r:id="rId18"/>
    <p:sldId id="300" r:id="rId19"/>
    <p:sldId id="302" r:id="rId20"/>
    <p:sldId id="298" r:id="rId21"/>
    <p:sldId id="287" r:id="rId22"/>
    <p:sldId id="288" r:id="rId23"/>
    <p:sldId id="294" r:id="rId24"/>
    <p:sldId id="295" r:id="rId25"/>
    <p:sldId id="291" r:id="rId26"/>
    <p:sldId id="292" r:id="rId27"/>
    <p:sldId id="284" r:id="rId28"/>
    <p:sldId id="293" r:id="rId29"/>
    <p:sldId id="296" r:id="rId30"/>
    <p:sldId id="311" r:id="rId31"/>
    <p:sldId id="286" r:id="rId32"/>
    <p:sldId id="277" r:id="rId33"/>
    <p:sldId id="308" r:id="rId34"/>
    <p:sldId id="309" r:id="rId35"/>
    <p:sldId id="299" r:id="rId3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 varScale="1">
        <p:scale>
          <a:sx n="125" d="100"/>
          <a:sy n="125" d="100"/>
        </p:scale>
        <p:origin x="674" y="10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 custScaleX="155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 custScaleX="16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73F4D399-DAA8-4007-9B6A-D9D3916815E6}" type="presOf" srcId="{4F040DE1-6893-425C-9986-11AB90C77AA8}" destId="{B0D6F533-20DA-40B2-84ED-FC51D0949572}" srcOrd="0" destOrd="0" presId="urn:microsoft.com/office/officeart/2005/8/layout/hierarchy1"/>
    <dgm:cxn modelId="{B5785BFB-1845-4488-8DE7-903B3221F3E1}" type="presOf" srcId="{1B601C4B-6BDD-4459-A88D-83841042F427}" destId="{D5EC57DF-2175-4F8A-AC8A-0465F0451AEB}" srcOrd="0" destOrd="0" presId="urn:microsoft.com/office/officeart/2005/8/layout/hierarchy1"/>
    <dgm:cxn modelId="{04AA8B6C-7C91-4836-9F7D-8AC7238B95DF}" type="presOf" srcId="{88B25B24-0166-4880-962C-BF66420B415D}" destId="{992FE0F1-1884-4B2D-AD96-EF5BC3230670}" srcOrd="0" destOrd="0" presId="urn:microsoft.com/office/officeart/2005/8/layout/hierarchy1"/>
    <dgm:cxn modelId="{1A846162-2CBF-4BDB-AFB1-FB1B2044E36C}" type="presOf" srcId="{BDD81ED5-D698-4733-A24C-3AAE00A19FED}" destId="{D2B80F19-2E9B-49F3-AC49-853B16E6AD2C}" srcOrd="0" destOrd="0" presId="urn:microsoft.com/office/officeart/2005/8/layout/hierarchy1"/>
    <dgm:cxn modelId="{7651E60F-1936-42CF-8FC5-7E4513ACDAB3}" type="presOf" srcId="{5B4C3025-D504-4AAD-91F7-D88B3DC993A1}" destId="{AB9EE5BC-8497-4C14-9067-4C2AF0FA55A1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2D97A4EB-BC1F-4F02-A00D-502997CF5EA8}" type="presOf" srcId="{935FC71D-1240-4BAB-9A26-D2BCFE095409}" destId="{2C8F85EB-3C1F-46D0-A489-F1AAC62D9F37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5BBE3B32-D043-4BF8-9E2E-DED9F5641E51}" type="presParOf" srcId="{2C8F85EB-3C1F-46D0-A489-F1AAC62D9F37}" destId="{A5B2A2C0-57CB-4F91-BFF7-3265C7071607}" srcOrd="0" destOrd="0" presId="urn:microsoft.com/office/officeart/2005/8/layout/hierarchy1"/>
    <dgm:cxn modelId="{5D43994C-CD43-4FC4-8636-38C4EA267F5C}" type="presParOf" srcId="{A5B2A2C0-57CB-4F91-BFF7-3265C7071607}" destId="{4E6E0550-D95D-4EBF-BB26-B761BB24378F}" srcOrd="0" destOrd="0" presId="urn:microsoft.com/office/officeart/2005/8/layout/hierarchy1"/>
    <dgm:cxn modelId="{B4D55D79-34FC-4121-8B03-583DFB57BD7D}" type="presParOf" srcId="{4E6E0550-D95D-4EBF-BB26-B761BB24378F}" destId="{A6817EC0-83AD-4991-803F-FA58DB797836}" srcOrd="0" destOrd="0" presId="urn:microsoft.com/office/officeart/2005/8/layout/hierarchy1"/>
    <dgm:cxn modelId="{8C2E7BB3-D432-408D-94EE-1C407497BF97}" type="presParOf" srcId="{4E6E0550-D95D-4EBF-BB26-B761BB24378F}" destId="{992FE0F1-1884-4B2D-AD96-EF5BC3230670}" srcOrd="1" destOrd="0" presId="urn:microsoft.com/office/officeart/2005/8/layout/hierarchy1"/>
    <dgm:cxn modelId="{FE7ED700-C16F-446E-AE0C-130A76E8083E}" type="presParOf" srcId="{A5B2A2C0-57CB-4F91-BFF7-3265C7071607}" destId="{221F0D2E-4937-4061-B2C4-30517A010BA1}" srcOrd="1" destOrd="0" presId="urn:microsoft.com/office/officeart/2005/8/layout/hierarchy1"/>
    <dgm:cxn modelId="{8DC3273B-ED5D-4816-B94A-DF38EB7D2BC8}" type="presParOf" srcId="{221F0D2E-4937-4061-B2C4-30517A010BA1}" destId="{D5EC57DF-2175-4F8A-AC8A-0465F0451AEB}" srcOrd="0" destOrd="0" presId="urn:microsoft.com/office/officeart/2005/8/layout/hierarchy1"/>
    <dgm:cxn modelId="{8342BA97-C76E-4F2D-ABC4-938816ED40A4}" type="presParOf" srcId="{221F0D2E-4937-4061-B2C4-30517A010BA1}" destId="{C8DCCB72-3A78-4EBF-9739-98CD468CE746}" srcOrd="1" destOrd="0" presId="urn:microsoft.com/office/officeart/2005/8/layout/hierarchy1"/>
    <dgm:cxn modelId="{59D3AD77-ECBE-4053-9520-B7D5D0190918}" type="presParOf" srcId="{C8DCCB72-3A78-4EBF-9739-98CD468CE746}" destId="{7375BFC8-57F1-40ED-BDB0-DD844FEDB982}" srcOrd="0" destOrd="0" presId="urn:microsoft.com/office/officeart/2005/8/layout/hierarchy1"/>
    <dgm:cxn modelId="{E45F8F94-F35F-4165-B03E-9B40BD360882}" type="presParOf" srcId="{7375BFC8-57F1-40ED-BDB0-DD844FEDB982}" destId="{2CF4BA57-961A-4FCF-8CC1-5A99605133D1}" srcOrd="0" destOrd="0" presId="urn:microsoft.com/office/officeart/2005/8/layout/hierarchy1"/>
    <dgm:cxn modelId="{A26F8C80-008B-4707-B3C5-C34ADFEE6BF3}" type="presParOf" srcId="{7375BFC8-57F1-40ED-BDB0-DD844FEDB982}" destId="{D2B80F19-2E9B-49F3-AC49-853B16E6AD2C}" srcOrd="1" destOrd="0" presId="urn:microsoft.com/office/officeart/2005/8/layout/hierarchy1"/>
    <dgm:cxn modelId="{0A727047-0594-4E24-994A-4CF76A853476}" type="presParOf" srcId="{C8DCCB72-3A78-4EBF-9739-98CD468CE746}" destId="{A00C4F58-8F68-46A6-8BB5-5C495D45CD62}" srcOrd="1" destOrd="0" presId="urn:microsoft.com/office/officeart/2005/8/layout/hierarchy1"/>
    <dgm:cxn modelId="{1B0C7015-B8F0-4EA8-ABD9-C1B6AF9B60E8}" type="presParOf" srcId="{221F0D2E-4937-4061-B2C4-30517A010BA1}" destId="{B0D6F533-20DA-40B2-84ED-FC51D0949572}" srcOrd="2" destOrd="0" presId="urn:microsoft.com/office/officeart/2005/8/layout/hierarchy1"/>
    <dgm:cxn modelId="{D20FA214-FB91-4FF9-AB61-DD203CA7396A}" type="presParOf" srcId="{221F0D2E-4937-4061-B2C4-30517A010BA1}" destId="{1420BF79-F822-4DB7-8C1A-67417AD50B93}" srcOrd="3" destOrd="0" presId="urn:microsoft.com/office/officeart/2005/8/layout/hierarchy1"/>
    <dgm:cxn modelId="{64DEF2EC-00EE-4C3C-8851-809BB979404C}" type="presParOf" srcId="{1420BF79-F822-4DB7-8C1A-67417AD50B93}" destId="{453FE24D-6559-4F66-A202-8316D0BE76CD}" srcOrd="0" destOrd="0" presId="urn:microsoft.com/office/officeart/2005/8/layout/hierarchy1"/>
    <dgm:cxn modelId="{BB44A605-FBE1-4AE6-A423-0F022CA4BADB}" type="presParOf" srcId="{453FE24D-6559-4F66-A202-8316D0BE76CD}" destId="{C5383235-FCDB-4A8C-BD65-028F6930E0B9}" srcOrd="0" destOrd="0" presId="urn:microsoft.com/office/officeart/2005/8/layout/hierarchy1"/>
    <dgm:cxn modelId="{DF48C177-672E-4D01-84C6-6E1215849981}" type="presParOf" srcId="{453FE24D-6559-4F66-A202-8316D0BE76CD}" destId="{AB9EE5BC-8497-4C14-9067-4C2AF0FA55A1}" srcOrd="1" destOrd="0" presId="urn:microsoft.com/office/officeart/2005/8/layout/hierarchy1"/>
    <dgm:cxn modelId="{87D4AE5F-056A-48FC-A040-FEB0DE1AC5C9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3505506" y="1866533"/>
          <a:ext cx="1820897" cy="59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670"/>
              </a:lnTo>
              <a:lnTo>
                <a:pt x="1820897" y="406670"/>
              </a:lnTo>
              <a:lnTo>
                <a:pt x="1820897" y="5967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1596173" y="1866533"/>
          <a:ext cx="1909333" cy="596753"/>
        </a:xfrm>
        <a:custGeom>
          <a:avLst/>
          <a:gdLst/>
          <a:ahLst/>
          <a:cxnLst/>
          <a:rect l="0" t="0" r="0" b="0"/>
          <a:pathLst>
            <a:path>
              <a:moveTo>
                <a:pt x="1909333" y="0"/>
              </a:moveTo>
              <a:lnTo>
                <a:pt x="1909333" y="406670"/>
              </a:lnTo>
              <a:lnTo>
                <a:pt x="0" y="406670"/>
              </a:lnTo>
              <a:lnTo>
                <a:pt x="0" y="5967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1325872" y="472504"/>
          <a:ext cx="4359269" cy="139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553858" y="689091"/>
          <a:ext cx="4359269" cy="139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4688" y="729921"/>
        <a:ext cx="4277609" cy="1312369"/>
      </dsp:txXfrm>
    </dsp:sp>
    <dsp:sp modelId="{2CF4BA57-961A-4FCF-8CC1-5A99605133D1}">
      <dsp:nvSpPr>
        <dsp:cNvPr id="0" name=""/>
        <dsp:cNvSpPr/>
      </dsp:nvSpPr>
      <dsp:spPr>
        <a:xfrm>
          <a:off x="3262" y="2463287"/>
          <a:ext cx="3185822" cy="1302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231248" y="2679873"/>
          <a:ext cx="3185822" cy="1302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410" y="2718035"/>
        <a:ext cx="3109498" cy="1226616"/>
      </dsp:txXfrm>
    </dsp:sp>
    <dsp:sp modelId="{C5383235-FCDB-4A8C-BD65-028F6930E0B9}">
      <dsp:nvSpPr>
        <dsp:cNvPr id="0" name=""/>
        <dsp:cNvSpPr/>
      </dsp:nvSpPr>
      <dsp:spPr>
        <a:xfrm>
          <a:off x="3645057" y="2463287"/>
          <a:ext cx="3362694" cy="1302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3873043" y="2679873"/>
          <a:ext cx="3362694" cy="1302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kern="1200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1205" y="2718035"/>
        <a:ext cx="3286370" cy="122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97DF-32CA-4D8F-8EE7-A49E31A89285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14C0E-9138-45E8-9638-7085ABAA56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81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5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13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0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1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4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76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9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4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8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16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5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33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4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6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0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#Par63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09600" y="133350"/>
            <a:ext cx="8229600" cy="4136261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1600" b="1" spc="-1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Красносельский район  Санкт-Петербурга</a:t>
            </a: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ru-RU" sz="4400" b="1" spc="-16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4400" b="1" spc="-1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endParaRPr lang="ru-RU" sz="4400" b="1" spc="-16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1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r>
              <a:rPr lang="ru-RU" sz="4400" b="1" spc="-1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spc="-2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sz="4400" b="1" spc="-2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4400" b="1" spc="-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2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2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marR="461645" algn="ctr">
              <a:spcBef>
                <a:spcPts val="1445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Центром оценки качества образования</a:t>
            </a:r>
          </a:p>
          <a:p>
            <a:pPr marR="461645" algn="ctr">
              <a:spcBef>
                <a:spcPts val="1445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Исакова Людмила Александровна</a:t>
            </a:r>
          </a:p>
          <a:p>
            <a:pPr marR="461645" algn="ctr">
              <a:spcBef>
                <a:spcPts val="1445"/>
              </a:spcBef>
            </a:pPr>
            <a:endParaRPr lang="ru-RU" sz="1600" spc="-225" dirty="0" smtClean="0">
              <a:solidFill>
                <a:srgbClr val="C00000"/>
              </a:solidFill>
              <a:latin typeface="Arial Black" panose="020B0A04020102020204" pitchFamily="34" charset="0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83906"/>
            <a:ext cx="6649344" cy="42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7150"/>
            <a:ext cx="2502615" cy="16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276350"/>
            <a:ext cx="7848600" cy="152157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endParaRPr lang="ru-RU" sz="2800" spc="5" dirty="0" smtClean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-1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28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b="1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438150"/>
            <a:ext cx="7391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ГИА-9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76200" y="63246"/>
            <a:ext cx="8991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РАСПИСАНИЕ</a:t>
            </a:r>
            <a:r>
              <a:rPr sz="3600" spc="-3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3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ru-RU" sz="3600" spc="-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ГИА-9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838200" y="1200150"/>
            <a:ext cx="8001000" cy="2957348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ru-RU" sz="2200" b="1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Государственная итоговая аттестация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smtClean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200" b="1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200" b="1" dirty="0" smtClean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-х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lang="ru-RU"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будет проведена</a:t>
            </a:r>
            <a:r>
              <a:rPr lang="ru-RU"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smtClean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smtClean="0">
                <a:solidFill>
                  <a:srgbClr val="FF0000"/>
                </a:solidFill>
                <a:latin typeface="Cambria"/>
                <a:cs typeface="Cambria"/>
              </a:rPr>
              <a:t>три </a:t>
            </a:r>
            <a:r>
              <a:rPr sz="2200" b="1" spc="-555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sz="2200" dirty="0" smtClean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Д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осрочный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  22.04.2025 по 17.05.2025</a:t>
            </a: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сновной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    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21.05.2025 по 02.07.2025</a:t>
            </a:r>
            <a:endParaRPr lang="ru-RU" sz="2200" dirty="0" smtClean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b="1" spc="-5" dirty="0">
                <a:solidFill>
                  <a:srgbClr val="000713"/>
                </a:solidFill>
                <a:latin typeface="Cambria"/>
                <a:cs typeface="Cambria"/>
              </a:rPr>
              <a:t>Д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ополнительный</a:t>
            </a:r>
            <a:r>
              <a:rPr lang="ru-RU"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:  02.09.2025  по 23.09.2025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</a:p>
          <a:p>
            <a:pPr marL="12700" marR="1746250" algn="ctr">
              <a:lnSpc>
                <a:spcPct val="120000"/>
              </a:lnSpc>
            </a:pPr>
            <a:r>
              <a:rPr lang="ru-RU" b="1" dirty="0" smtClean="0">
                <a:solidFill>
                  <a:srgbClr val="000713"/>
                </a:solidFill>
                <a:latin typeface="Cambria"/>
                <a:cs typeface="Cambria"/>
              </a:rPr>
              <a:t>                Проект Приказа Министерства просвещения РФ</a:t>
            </a:r>
            <a:endParaRPr lang="en-US" b="1" dirty="0" smtClean="0">
              <a:solidFill>
                <a:srgbClr val="000713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133350"/>
            <a:ext cx="6683765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Расписание основного государственного экзамена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084118"/>
            <a:ext cx="7613841" cy="42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09550"/>
            <a:ext cx="7180659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основного периода ГИА-9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Основной период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971550"/>
            <a:ext cx="7180659" cy="3733800"/>
          </a:xfrm>
          <a:solidFill>
            <a:srgbClr val="FFFF66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мая (среда) — иностранные языки (английский, испанский, немецкий, французский);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мая (четверг) — иностранные языки (английский, испанский, немецкий, французский);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мая (понедельник) — биология, информатика, обществознание, химия;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мая (четверг) — география, история, физика, химия;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 (вторник) — математика;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 (пятница) — география, информатика, обществознание;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(понедельник) — русский язык;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июня (понедельник) — биология, информатика, литература, физика.</a:t>
            </a:r>
          </a:p>
          <a:p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 основного периода ГИА-9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1" y="1352550"/>
            <a:ext cx="7162800" cy="3080867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июня (четверг) — русский язык;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(пятница) — по всем учебным предметам (кроме русского языка и математики);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июня (суббота) — по всем учебным предметам (кроме русского языка и математики);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(понедельник) — математика;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(вторник) — по всем учебным предметам;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июля (среда) — по всем учебным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209550"/>
            <a:ext cx="6683765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Пункты приема экзаменов ГИА-9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Красносельском районе – 22 ОУ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276350"/>
            <a:ext cx="7010400" cy="3810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1400" b="1" dirty="0" smtClean="0"/>
              <a:t>ГБОУ СОШ № 270  </a:t>
            </a: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ГБОУ гимназия № 505</a:t>
            </a:r>
          </a:p>
          <a:p>
            <a:r>
              <a:rPr lang="ru-RU" sz="1400" b="1" dirty="0" smtClean="0"/>
              <a:t>ГБОУ СОШ № 382                                           ГБОУ гимназия № 399</a:t>
            </a:r>
          </a:p>
          <a:p>
            <a:r>
              <a:rPr lang="ru-RU" sz="1400" b="1" dirty="0" smtClean="0"/>
              <a:t>ГБОУ СОШ № 380                                           ГБОУ лицей № 369</a:t>
            </a:r>
          </a:p>
          <a:p>
            <a:r>
              <a:rPr lang="ru-RU" sz="1400" b="1" dirty="0" smtClean="0"/>
              <a:t>ГБОУ СОШ № 237                                           ГБОУ СОШ № 291</a:t>
            </a:r>
          </a:p>
          <a:p>
            <a:r>
              <a:rPr lang="ru-RU" sz="1400" b="1" dirty="0" smtClean="0"/>
              <a:t>ГБОУ СОШ № 383                                           ГБОУ школа № 7</a:t>
            </a:r>
          </a:p>
          <a:p>
            <a:r>
              <a:rPr lang="ru-RU" sz="1400" b="1" dirty="0" smtClean="0"/>
              <a:t>ГБОУ СОШ № 568                                           ГБОУ школа № 131</a:t>
            </a:r>
          </a:p>
          <a:p>
            <a:r>
              <a:rPr lang="ru-RU" sz="1400" b="1" dirty="0" smtClean="0"/>
              <a:t>ГБОУ СОШ № 546                                           ГБОУ СОШ № 548</a:t>
            </a:r>
          </a:p>
          <a:p>
            <a:r>
              <a:rPr lang="ru-RU" sz="1400" b="1" dirty="0" smtClean="0"/>
              <a:t>ГБОУ СОШ № 385 </a:t>
            </a: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ГБОУ СОШ № 549</a:t>
            </a:r>
          </a:p>
          <a:p>
            <a:r>
              <a:rPr lang="ru-RU" sz="1400" b="1" dirty="0" smtClean="0"/>
              <a:t>ГБОУ СОШ № 242                                           ГБОУ СОШ № 200</a:t>
            </a:r>
          </a:p>
          <a:p>
            <a:r>
              <a:rPr lang="ru-RU" sz="1400" b="1" dirty="0" smtClean="0"/>
              <a:t>ГБОУ СОШ № 217                                           ГБОУ лицей № 395</a:t>
            </a:r>
          </a:p>
          <a:p>
            <a:r>
              <a:rPr lang="ru-RU" sz="1400" b="1" dirty="0" smtClean="0"/>
              <a:t>ГБОУ СОШ № 509 </a:t>
            </a:r>
          </a:p>
          <a:p>
            <a:r>
              <a:rPr lang="ru-RU" sz="1400" b="1" dirty="0" smtClean="0"/>
              <a:t>ГБОУ ЦО № 167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567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33400" y="120853"/>
            <a:ext cx="91878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 УЧАСТНИКОВ НА ппэ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4815" y="895350"/>
            <a:ext cx="8229600" cy="3657600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 (по графику ППЭ)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981200" y="120853"/>
            <a:ext cx="10635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5525137" y="112028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305800" cy="2800350"/>
          </a:xfrm>
          <a:prstGeom prst="rect">
            <a:avLst/>
          </a:prstGeom>
          <a:solidFill>
            <a:srgbClr val="FFFF99"/>
          </a:solidFill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продолжительности экзамена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учитывающих состояние здоровья, особенности психофизического развития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-1676400" y="120853"/>
            <a:ext cx="10330815" cy="979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34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8305800" cy="382156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352550"/>
            <a:ext cx="8882380" cy="361637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551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</a:t>
            </a:r>
            <a:r>
              <a:rPr sz="2400" b="1" i="1" u="heavy" spc="160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</a:t>
            </a:r>
            <a:endParaRPr lang="en-US" sz="2400" b="1" i="1" u="heavy" spc="160" dirty="0" smtClean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latin typeface="Georgia"/>
                <a:cs typeface="Georgia"/>
              </a:rPr>
              <a:t>и </a:t>
            </a:r>
            <a:r>
              <a:rPr sz="2800" b="1" spc="-20" dirty="0" smtClean="0">
                <a:latin typeface="Georgia"/>
                <a:cs typeface="Georgia"/>
              </a:rPr>
              <a:t>получивши</a:t>
            </a:r>
            <a:r>
              <a:rPr lang="ru-RU" sz="2800" b="1" spc="-20" dirty="0" smtClean="0">
                <a:latin typeface="Georgia"/>
                <a:cs typeface="Georgia"/>
              </a:rPr>
              <a:t>е</a:t>
            </a:r>
            <a:r>
              <a:rPr sz="2800" b="1" spc="-20" dirty="0" smtClean="0"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FF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smtClean="0">
                <a:solidFill>
                  <a:srgbClr val="FF0000"/>
                </a:solidFill>
                <a:latin typeface="Georgia"/>
                <a:cs typeface="Georgia"/>
              </a:rPr>
              <a:t>за </a:t>
            </a:r>
            <a:r>
              <a:rPr sz="2800" b="1" spc="35" dirty="0" smtClean="0">
                <a:solidFill>
                  <a:srgbClr val="FF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ние</a:t>
            </a:r>
            <a:r>
              <a:rPr lang="ru-RU"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 (ИС-9)</a:t>
            </a:r>
            <a:endParaRPr sz="28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-1066800" y="120853"/>
            <a:ext cx="972121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Особые условия</a:t>
            </a: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600200" y="120853"/>
            <a:ext cx="102546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52550"/>
            <a:ext cx="8229600" cy="2952750"/>
          </a:xfrm>
          <a:prstGeom prst="rect">
            <a:avLst/>
          </a:prstGeom>
          <a:solidFill>
            <a:srgbClr val="FFFF99"/>
          </a:solidFill>
        </p:spPr>
        <p:txBody>
          <a:bodyPr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57199" y="120853"/>
            <a:ext cx="79248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endParaRPr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3780" y="1123950"/>
            <a:ext cx="8229600" cy="36576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981200" y="120853"/>
            <a:ext cx="10635615" cy="1456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spc="-705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600200" y="120853"/>
            <a:ext cx="102546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80720" y="1200150"/>
            <a:ext cx="7930515" cy="2598147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региональных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524000" y="120853"/>
            <a:ext cx="101784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762001" y="1733550"/>
            <a:ext cx="8229600" cy="1859483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400" b="1" spc="1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endParaRPr lang="ru-RU" sz="2400" b="1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набрал</a:t>
            </a:r>
            <a:r>
              <a:rPr lang="ru-RU"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400" b="1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не менее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минимально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го</a:t>
            </a:r>
            <a:r>
              <a:rPr sz="24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количеств</a:t>
            </a:r>
            <a:r>
              <a:rPr lang="ru-RU"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9112" y="217210"/>
            <a:ext cx="6773360" cy="4016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</a:rPr>
              <a:t>ГИА-</a:t>
            </a:r>
            <a:r>
              <a:rPr lang="en-US" sz="1800" b="1" dirty="0">
                <a:solidFill>
                  <a:srgbClr val="FF0000"/>
                </a:solidFill>
              </a:rPr>
              <a:t>9</a:t>
            </a:r>
            <a:r>
              <a:rPr lang="ru-RU" sz="1800" b="1" dirty="0">
                <a:solidFill>
                  <a:srgbClr val="FF0000"/>
                </a:solidFill>
              </a:rPr>
              <a:t>. Изменение предметов по </a:t>
            </a:r>
            <a:r>
              <a:rPr lang="ru-RU" sz="1800" b="1" dirty="0" smtClean="0">
                <a:solidFill>
                  <a:srgbClr val="FF0000"/>
                </a:solidFill>
              </a:rPr>
              <a:t>выбору при пересдаче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870744"/>
            <a:ext cx="81788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пересдаче неудовлетворительного результата в сентябре пересдается </a:t>
            </a:r>
            <a:r>
              <a:rPr 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выбранный предмет.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учитываем календарный</a:t>
            </a:r>
          </a:p>
          <a:p>
            <a:endParaRPr lang="ru-RU" sz="1650" dirty="0"/>
          </a:p>
        </p:txBody>
      </p:sp>
      <p:sp>
        <p:nvSpPr>
          <p:cNvPr id="3" name="TextBox 2"/>
          <p:cNvSpPr txBox="1"/>
          <p:nvPr/>
        </p:nvSpPr>
        <p:spPr>
          <a:xfrm>
            <a:off x="431800" y="2116748"/>
            <a:ext cx="8083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82. Участникам ГИА, не прошедшим ГИА, в том числе участникам ГИА, чьи результаты ГИА по сдаваемым учебным предметам в дополнительном периоде и (или) резервные сроки дополнительного периода были аннулированы по решению председателя ГЭК в случае выявления фактов нарушения Порядка участниками ГИА, а также участникам ГИА, 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или двум учебным предметам на ГИА в резервные сроки дополнительного периода, предоставляется право повторно пройти ГИА по соответствующему учебному предмету (соответствующим учебным предметам) не ранее чем в следующем году в формах, установленных </a:t>
            </a:r>
            <a:r>
              <a:rPr lang="ru-RU" sz="1350" dirty="0">
                <a:hlinkClick r:id="rId2" action="ppaction://hlinkfile" tooltip="6. ГИА проводится:"/>
              </a:rPr>
              <a:t>пунктом 6</a:t>
            </a:r>
            <a:r>
              <a:rPr lang="ru-RU" sz="1350" dirty="0"/>
              <a:t> Порядка. </a:t>
            </a:r>
          </a:p>
          <a:p>
            <a:r>
              <a:rPr lang="ru-RU" sz="1350" b="1" dirty="0"/>
              <a:t>Указанные участники ГИА вправе изменить учебные предметы по выбору для повторного прохождения ГИА в следующем году.</a:t>
            </a:r>
          </a:p>
        </p:txBody>
      </p:sp>
    </p:spTree>
    <p:extLst>
      <p:ext uri="{BB962C8B-B14F-4D97-AF65-F5344CB8AC3E}">
        <p14:creationId xmlns:p14="http://schemas.microsoft.com/office/powerpoint/2010/main" val="31036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1331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Аттестат с отличием</a:t>
            </a: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838200" y="1657350"/>
            <a:ext cx="7543800" cy="2777683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b="1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3400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уровне</a:t>
            </a:r>
            <a:endParaRPr lang="ru-RU" sz="24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образования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00150"/>
            <a:ext cx="8305800" cy="23487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</a:t>
            </a:r>
            <a:r>
              <a:rPr lang="en-US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-15" dirty="0" smtClean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нформационный</a:t>
            </a:r>
            <a:r>
              <a:rPr lang="ru-RU"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en-US" b="1" spc="-1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портал</a:t>
            </a:r>
            <a:r>
              <a:rPr sz="1800" b="1" spc="14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r>
              <a:rPr lang="ru-RU"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 Санкт-Петербурга</a:t>
            </a:r>
            <a:endParaRPr sz="1800" dirty="0">
              <a:latin typeface="Georgia"/>
              <a:cs typeface="Georgia"/>
            </a:endParaRPr>
          </a:p>
          <a:p>
            <a:pPr marL="222885" marR="212725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</a:t>
            </a:r>
            <a:endParaRPr lang="ru-RU" sz="1800" b="1" spc="5" dirty="0" smtClean="0">
              <a:solidFill>
                <a:srgbClr val="404040"/>
              </a:solidFill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dirty="0">
              <a:latin typeface="Georgia"/>
              <a:cs typeface="Georgia"/>
            </a:endParaRPr>
          </a:p>
          <a:p>
            <a:pPr marL="222885" marR="212725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rustest.ru</a:t>
            </a:r>
            <a:r>
              <a:rPr sz="1800" b="1" spc="-25" dirty="0" smtClean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172439"/>
            <a:ext cx="71628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80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/>
            </a:r>
            <a:br>
              <a:rPr lang="ru-RU" sz="3200" b="1" spc="-80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</a:br>
            <a:r>
              <a:rPr lang="ru-RU" sz="2800" b="1" spc="-1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Информационная поддержка</a:t>
            </a: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85750"/>
            <a:ext cx="7620000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</a:t>
            </a:r>
            <a:r>
              <a:rPr lang="en-US" sz="2800" b="1" u="heavy" spc="-15" dirty="0" smtClean="0">
                <a:solidFill>
                  <a:srgbClr val="FF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www.ege.</a:t>
            </a:r>
            <a:r>
              <a:rPr lang="en-US" b="1" u="heavy" spc="-15" dirty="0" smtClean="0">
                <a:solidFill>
                  <a:srgbClr val="FF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lang="en-US" sz="2800" b="1" u="heavy" spc="-15" dirty="0" smtClean="0">
                <a:solidFill>
                  <a:srgbClr val="FF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lang="en-US" sz="2800" b="1" spc="-15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Georgia"/>
                <a:cs typeface="Georgia"/>
              </a:rPr>
              <a:t/>
            </a:r>
            <a:br>
              <a:rPr lang="en-US" sz="2800" b="1" spc="-15" dirty="0">
                <a:solidFill>
                  <a:srgbClr val="FF0000"/>
                </a:solidFill>
                <a:latin typeface="Georgia"/>
                <a:cs typeface="Georgia"/>
              </a:rPr>
            </a:br>
            <a:r>
              <a:rPr lang="ru-RU" sz="2800" b="1" spc="-15" dirty="0" smtClean="0">
                <a:solidFill>
                  <a:srgbClr val="FF0000"/>
                </a:solidFill>
                <a:latin typeface="Georgia"/>
                <a:cs typeface="Georgia"/>
              </a:rPr>
              <a:t>официальный информационный портал Санкт-Петербурга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552575"/>
            <a:ext cx="6383866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61950"/>
            <a:ext cx="7508393" cy="42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68082"/>
            <a:ext cx="7848600" cy="9606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информирования о результатах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38758"/>
            <a:ext cx="6349141" cy="3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909" y="1600201"/>
            <a:ext cx="5906691" cy="66675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1657351"/>
            <a:ext cx="7391400" cy="2788327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b="1" spc="125" dirty="0">
                <a:latin typeface="Georgia"/>
                <a:cs typeface="Georgia"/>
              </a:rPr>
              <a:t>зачет</a:t>
            </a:r>
            <a:r>
              <a:rPr sz="2400" spc="1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b="1" spc="120" dirty="0">
                <a:latin typeface="Georgia"/>
                <a:cs typeface="Georgia"/>
              </a:rPr>
              <a:t>незачет</a:t>
            </a:r>
            <a:endParaRPr sz="2400" b="1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12 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25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12</a:t>
            </a:r>
            <a:r>
              <a:rPr lang="ru-RU" sz="2400" b="1" spc="-25" dirty="0" smtClean="0"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2025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                                                     21 апреля 2025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1" y="514350"/>
            <a:ext cx="708660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b="1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lang="ru-RU"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ИС-9</a:t>
            </a:r>
            <a:endParaRPr sz="3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03123"/>
            <a:ext cx="8434857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endParaRPr lang="ru-RU" sz="2400" b="1" spc="-105" dirty="0" smtClean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b="1" spc="-10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b="1" spc="-8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ния 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основном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об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	-	</a:t>
            </a: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- </a:t>
            </a:r>
            <a:r>
              <a:rPr sz="3600" b="1" spc="-25" dirty="0" smtClean="0">
                <a:solidFill>
                  <a:srgbClr val="FF0000"/>
                </a:solidFill>
                <a:latin typeface="Cambria"/>
                <a:cs typeface="Cambria"/>
              </a:rPr>
              <a:t>русскому </a:t>
            </a:r>
            <a:r>
              <a:rPr sz="3600" b="1" spc="-2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языку</a:t>
            </a:r>
            <a:r>
              <a:rPr sz="3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3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математике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             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обучающегося</a:t>
            </a:r>
            <a:r>
              <a:rPr lang="en-US"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из списка: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8082"/>
            <a:ext cx="7543800" cy="9606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предметов по выбору: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199" y="1909303"/>
            <a:ext cx="3217879" cy="2517967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50031"/>
            <a:ext cx="6858000" cy="647700"/>
          </a:xfrm>
        </p:spPr>
        <p:txBody>
          <a:bodyPr/>
          <a:lstStyle/>
          <a:p>
            <a:pPr algn="ctr" eaLnBrk="1" hangingPunct="1"/>
            <a:endParaRPr lang="ru-RU" altLang="ru-RU" dirty="0" smtClean="0">
              <a:solidFill>
                <a:srgbClr val="240AE4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97731"/>
            <a:ext cx="8458199" cy="369689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по выбору выпускник определяет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выборе экзаменов, подписанное родителями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подаёт в свое образовательное учреждение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2025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</a:p>
          <a:p>
            <a:pPr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23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8637886"/>
              </p:ext>
            </p:extLst>
          </p:nvPr>
        </p:nvGraphicFramePr>
        <p:xfrm>
          <a:off x="762000" y="250031"/>
          <a:ext cx="7239000" cy="445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Номер слайда 4"/>
          <p:cNvSpPr txBox="1">
            <a:spLocks noGrp="1"/>
          </p:cNvSpPr>
          <p:nvPr/>
        </p:nvSpPr>
        <p:spPr bwMode="auto">
          <a:xfrm>
            <a:off x="6057900" y="4767263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AF2CA9-85F1-420D-9658-F10C6A724994}" type="slidenum">
              <a:rPr lang="ru-RU" altLang="ru-RU" sz="9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122468"/>
          </a:xfrm>
        </p:spPr>
        <p:txBody>
          <a:bodyPr>
            <a:normAutofit fontScale="90000"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90551"/>
            <a:ext cx="6981229" cy="240065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177825"/>
            <a:ext cx="285927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c48e722-e5ee-4bb4-abb8-2d4075f5b3d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986</Words>
  <Application>Microsoft Office PowerPoint</Application>
  <PresentationFormat>Экран (16:9)</PresentationFormat>
  <Paragraphs>159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Cambria</vt:lpstr>
      <vt:lpstr>Century Gothic</vt:lpstr>
      <vt:lpstr>Georgia</vt:lpstr>
      <vt:lpstr>Microsoft Sans Serif</vt:lpstr>
      <vt:lpstr>Roboto</vt:lpstr>
      <vt:lpstr>Times New Roman</vt:lpstr>
      <vt:lpstr>Trebuchet MS</vt:lpstr>
      <vt:lpstr>Wingdings</vt:lpstr>
      <vt:lpstr>Wingdings 3</vt:lpstr>
      <vt:lpstr>Легкий дым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 ИС-9</vt:lpstr>
      <vt:lpstr>Презентация PowerPoint</vt:lpstr>
      <vt:lpstr> Список предметов по выбору:  </vt:lpstr>
      <vt:lpstr>Презентация PowerPoint</vt:lpstr>
      <vt:lpstr>Презентация PowerPoint</vt:lpstr>
      <vt:lpstr>Презентация PowerPoint</vt:lpstr>
      <vt:lpstr> </vt:lpstr>
      <vt:lpstr>РЕГИСТРАЦИЯ НА ГИА-9</vt:lpstr>
      <vt:lpstr>РАСПИСАНИЕ   ГИА-9</vt:lpstr>
      <vt:lpstr>Расписание основного государственного экзамена</vt:lpstr>
      <vt:lpstr>Расписание основного периода ГИА-9</vt:lpstr>
      <vt:lpstr>Резервные дни основного периода ГИА-9</vt:lpstr>
      <vt:lpstr>Пункты приема экзаменов ГИА-9  в Красносельском районе – 22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Аттестат с отличием</vt:lpstr>
      <vt:lpstr>  Информационная поддержка</vt:lpstr>
      <vt:lpstr> www.ege.spb.ru  официальный информационный портал Санкт-Петербурга</vt:lpstr>
      <vt:lpstr>Система информирования о результатах экзаменов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Учетная запись Майкрософт</cp:lastModifiedBy>
  <cp:revision>113</cp:revision>
  <dcterms:created xsi:type="dcterms:W3CDTF">2019-10-15T10:38:01Z</dcterms:created>
  <dcterms:modified xsi:type="dcterms:W3CDTF">2024-12-12T14:23:30Z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