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312" r:id="rId4"/>
    <p:sldId id="267" r:id="rId5"/>
    <p:sldId id="289" r:id="rId6"/>
    <p:sldId id="285" r:id="rId7"/>
    <p:sldId id="314" r:id="rId8"/>
    <p:sldId id="270" r:id="rId9"/>
    <p:sldId id="307" r:id="rId10"/>
    <p:sldId id="310" r:id="rId11"/>
    <p:sldId id="308" r:id="rId12"/>
    <p:sldId id="309" r:id="rId13"/>
    <p:sldId id="311" r:id="rId14"/>
    <p:sldId id="315" r:id="rId15"/>
    <p:sldId id="316" r:id="rId16"/>
    <p:sldId id="279" r:id="rId17"/>
    <p:sldId id="274" r:id="rId18"/>
    <p:sldId id="319" r:id="rId19"/>
    <p:sldId id="318" r:id="rId20"/>
    <p:sldId id="320" r:id="rId21"/>
  </p:sldIdLst>
  <p:sldSz cx="9144000" cy="6858000" type="screen4x3"/>
  <p:notesSz cx="6858000" cy="9144000"/>
  <p:custDataLst>
    <p:tags r:id="rId23"/>
  </p:custDataLst>
  <p:defaultTextStyle>
    <a:defPPr algn="l" rtl="0" eaLnBrk="0" hangingPunct="0">
      <a:defRPr kumimoji="0" lang="en-US" alt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 dirty="0"/>
          </a:p>
        </p:txBody>
      </p:sp>
      <p:sp>
        <p:nvSpPr>
          <p:cNvPr id="33795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14CAB0D1-D105-4C45-86D6-12774B30FE06}" type="datetime1">
              <a:rPr lang="ru-RU" altLang="en-US" sz="1200"/>
              <a:t>13.12.2024</a:t>
            </a:fld>
            <a:endParaRPr lang="ru-RU" altLang="en-US" sz="1200" dirty="0"/>
          </a:p>
        </p:txBody>
      </p:sp>
      <p:sp>
        <p:nvSpPr>
          <p:cNvPr id="33796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3797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798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 dirty="0"/>
          </a:p>
        </p:txBody>
      </p:sp>
      <p:sp>
        <p:nvSpPr>
          <p:cNvPr id="33799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0529BDF-98EC-4AD9-8B22-AB7FE7488D3B}" type="slidenum">
              <a:rPr lang="ru-RU" altLang="ru-RU" sz="1200"/>
              <a:t>‹#›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373666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09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47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70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/>
            <a:r>
              <a:t>Haga clic para cambiar el estilo de título	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40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sz="14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E7A6A48E-4A85-4CEF-AC67-44BE5DBA3536}" type="slidenum">
              <a:rPr lang="en-US" altLang="ru-RU" sz="1400"/>
              <a:t>‹#›</a:t>
            </a:fld>
            <a:endParaRPr lang="en-US" alt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/>
          </p:cNvSpPr>
          <p:nvPr>
            <p:ph type="ctrTitle" idx="4294967295"/>
          </p:nvPr>
        </p:nvSpPr>
        <p:spPr>
          <a:xfrm>
            <a:off x="395536" y="476672"/>
            <a:ext cx="8352928" cy="21602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Arial" pitchFamily="34" charset="0"/>
                <a:ea typeface="Arial" pitchFamily="34" charset="0"/>
              </a:defRPr>
            </a:lvl1pPr>
          </a:lstStyle>
          <a:p>
            <a:pPr lvl="0" eaLnBrk="1" hangingPunct="1"/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>Родительское собрание</a:t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> ГИА-11    2025</a:t>
            </a: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Красносельский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район Санкт-Петербурга</a:t>
            </a:r>
            <a:br>
              <a:rPr lang="ru-RU" altLang="ru-RU" sz="2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Заведующий ЦОКО Исакова Л.А.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  <p:sp>
        <p:nvSpPr>
          <p:cNvPr id="2051" name="Rectangle 125"/>
          <p:cNvSpPr/>
          <p:nvPr/>
        </p:nvSpPr>
        <p:spPr>
          <a:xfrm>
            <a:off x="4860925" y="3213100"/>
            <a:ext cx="5040312" cy="5445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51" y="1772816"/>
            <a:ext cx="9061235" cy="37188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Расписание ГВЭ 2025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2075" y="1349621"/>
            <a:ext cx="9748150" cy="54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1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56017"/>
              </p:ext>
            </p:extLst>
          </p:nvPr>
        </p:nvGraphicFramePr>
        <p:xfrm>
          <a:off x="462671" y="1916832"/>
          <a:ext cx="8291264" cy="4175832"/>
        </p:xfrm>
        <a:graphic>
          <a:graphicData uri="http://schemas.openxmlformats.org/drawingml/2006/table">
            <a:tbl>
              <a:tblPr/>
              <a:tblGrid>
                <a:gridCol w="4042792">
                  <a:extLst>
                    <a:ext uri="{9D8B030D-6E8A-4147-A177-3AD203B41FA5}">
                      <a16:colId xmlns:a16="http://schemas.microsoft.com/office/drawing/2014/main" val="3996670006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1697836389"/>
                    </a:ext>
                  </a:extLst>
                </a:gridCol>
              </a:tblGrid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досрочный период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 марта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апреля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793493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060401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основной период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мая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04 июля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482691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45004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дополнительный период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4-23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сентября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093553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3636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Периоды ЕГЭ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03848" y="1916832"/>
            <a:ext cx="8229600" cy="1872208"/>
          </a:xfrm>
        </p:spPr>
        <p:txBody>
          <a:bodyPr/>
          <a:lstStyle/>
          <a:p>
            <a:pPr defTabSz="917575"/>
            <a:endParaRPr lang="ru-RU" dirty="0" smtClean="0"/>
          </a:p>
          <a:p>
            <a:pPr marL="0" indent="0" defTabSz="917575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370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GoloS"/>
            </a:endParaRPr>
          </a:p>
          <a:p>
            <a:endParaRPr lang="ru-RU" dirty="0">
              <a:solidFill>
                <a:srgbClr val="000000"/>
              </a:solidFill>
              <a:latin typeface="Golo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GoloS"/>
              </a:rPr>
              <a:t>23</a:t>
            </a:r>
            <a:r>
              <a:rPr lang="ru-RU" dirty="0">
                <a:solidFill>
                  <a:srgbClr val="000000"/>
                </a:solidFill>
                <a:latin typeface="GoloS"/>
              </a:rPr>
              <a:t> мая (пятница) — история, литература, химия;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27 мая (вторник) — ЕГЭ по математике базового уровня, ЕГЭ по математике профильного уровня;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30 мая (пятница) — русский язык;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2 июня (понедельник) — обществознание, физика;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5 июня (четверг) — биология, география, иностранные языки (английский, испанский, китайский, немецкий, французский) (письменная часть);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10 июня (вторник) — иностранные языки (английский, испанский, китайский, немецкий, французский) (устная часть), информатика;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11 июня (среда) — иностранные языки (английский, испанский, китайский, немецкий, французский) (устная часть), информатика</a:t>
            </a:r>
            <a:r>
              <a:rPr lang="ru-RU" dirty="0" smtClean="0">
                <a:solidFill>
                  <a:srgbClr val="000000"/>
                </a:solidFill>
                <a:latin typeface="GoloS"/>
              </a:rPr>
              <a:t>.</a:t>
            </a:r>
            <a:endParaRPr lang="ru-RU" i="1" dirty="0">
              <a:solidFill>
                <a:srgbClr val="000000"/>
              </a:solidFill>
              <a:latin typeface="Golo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9975" y="1973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Даты основного периода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52578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774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241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Резервные дни основного периода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5259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GoloS"/>
              </a:rPr>
              <a:t>16</a:t>
            </a:r>
            <a:r>
              <a:rPr lang="ru-RU" sz="2400" dirty="0">
                <a:solidFill>
                  <a:srgbClr val="FF0000"/>
                </a:solidFill>
                <a:latin typeface="GoloS"/>
              </a:rPr>
              <a:t>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(понедельник) — география, литература, обществознание, физика;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17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(вторник) — русский язык;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18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(среда) — иностранные языки (английский, испанский, китайский, немецкий, французский) (устная часть), история, химия;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19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(четверг) — биология, иностранные языки (английский, испанский, китайский, немецкий, французский) (письменная часть), информатика;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20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(пятница) — ЕГЭ по математике базового уровня, ЕГЭ по математике профильного уровня;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23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(понедельник) — по всем учебным </a:t>
            </a:r>
            <a:r>
              <a:rPr lang="ru-RU" sz="2400" dirty="0" smtClean="0">
                <a:solidFill>
                  <a:srgbClr val="000000"/>
                </a:solidFill>
                <a:latin typeface="GoloS"/>
              </a:rPr>
              <a:t>предметам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02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Пункты ППЭ -11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Красносельском районе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ГБОУ СОШ № 247</a:t>
            </a:r>
          </a:p>
          <a:p>
            <a:r>
              <a:rPr lang="ru-RU" sz="2000" dirty="0" smtClean="0"/>
              <a:t>ГБОУ СОШ № 252</a:t>
            </a:r>
          </a:p>
          <a:p>
            <a:r>
              <a:rPr lang="ru-RU" sz="2000" dirty="0" smtClean="0"/>
              <a:t>ГБОУ СОШ № 262</a:t>
            </a:r>
          </a:p>
          <a:p>
            <a:r>
              <a:rPr lang="ru-RU" sz="2000" dirty="0" smtClean="0"/>
              <a:t>ГБОУ СОШ № 270</a:t>
            </a:r>
          </a:p>
          <a:p>
            <a:r>
              <a:rPr lang="ru-RU" sz="2000" dirty="0" smtClean="0"/>
              <a:t>ГБОУ гимназия № 293</a:t>
            </a:r>
          </a:p>
          <a:p>
            <a:r>
              <a:rPr lang="ru-RU" sz="2000" dirty="0" smtClean="0"/>
              <a:t>ГБОУ СОШ № 375</a:t>
            </a:r>
          </a:p>
          <a:p>
            <a:r>
              <a:rPr lang="ru-RU" sz="2000" dirty="0" smtClean="0"/>
              <a:t>ГБОУ СОШ № 385 (Солнечный город)</a:t>
            </a:r>
          </a:p>
          <a:p>
            <a:r>
              <a:rPr lang="ru-RU" sz="2000" dirty="0" smtClean="0"/>
              <a:t>ГБОУ СОШ № 390</a:t>
            </a:r>
          </a:p>
          <a:p>
            <a:r>
              <a:rPr lang="ru-RU" sz="2000" dirty="0" smtClean="0"/>
              <a:t>ГБОУ СОШ № 391</a:t>
            </a:r>
          </a:p>
          <a:p>
            <a:r>
              <a:rPr lang="ru-RU" sz="2000" dirty="0" smtClean="0"/>
              <a:t>ГБОУ СОШ № 509 (Патриотов 24, корп.1, капитана Грищенко, д.3, к.1)</a:t>
            </a:r>
          </a:p>
          <a:p>
            <a:r>
              <a:rPr lang="ru-RU" sz="2000" dirty="0" smtClean="0"/>
              <a:t>ГБОУ лицей № 590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12 пунктов проведения экзаменов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25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5" y="198386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45" dirty="0">
                <a:latin typeface="Microsoft Sans Serif"/>
                <a:cs typeface="Microsoft Sans Serif"/>
              </a:rPr>
              <a:t>СПРАВКА</a:t>
            </a:r>
            <a:endParaRPr dirty="0">
              <a:latin typeface="Microsoft Sans Serif"/>
              <a:cs typeface="Microsoft Sans Serif"/>
            </a:endParaRPr>
          </a:p>
          <a:p>
            <a:pPr marL="12700" marR="5080" algn="ctr"/>
            <a:r>
              <a:rPr spc="-5" dirty="0">
                <a:latin typeface="Microsoft Sans Serif"/>
                <a:cs typeface="Microsoft Sans Serif"/>
              </a:rPr>
              <a:t>об</a:t>
            </a:r>
            <a:r>
              <a:rPr spc="-5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установлении </a:t>
            </a:r>
            <a:r>
              <a:rPr spc="-46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инвалидности</a:t>
            </a:r>
            <a:endParaRPr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1" y="3170810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205511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0" dirty="0">
                <a:latin typeface="Microsoft Sans Serif"/>
                <a:cs typeface="Microsoft Sans Serif"/>
              </a:rPr>
              <a:t>ЗАКЛЮЧЕНИЕ</a:t>
            </a:r>
            <a:r>
              <a:rPr spc="445" dirty="0">
                <a:latin typeface="Microsoft Sans Serif"/>
                <a:cs typeface="Microsoft Sans Serif"/>
              </a:rPr>
              <a:t> </a:t>
            </a:r>
            <a:r>
              <a:rPr spc="-40" dirty="0">
                <a:latin typeface="Microsoft Sans Serif"/>
                <a:cs typeface="Microsoft Sans Serif"/>
              </a:rPr>
              <a:t>ЦПМПК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7" y="2813559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7" y="327164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-1116632" y="957261"/>
            <a:ext cx="972121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spcBef>
                <a:spcPts val="95"/>
              </a:spcBef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6175">
              <a:spcBef>
                <a:spcPts val="95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834" y="-34133"/>
            <a:ext cx="6477804" cy="16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2001044"/>
            <a:ext cx="5048250" cy="37242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27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6278562" y="212725"/>
            <a:ext cx="2865438" cy="17240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8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97612" y="2432050"/>
            <a:ext cx="3035300" cy="33655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29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3743325" y="1316038"/>
            <a:ext cx="2846388" cy="28479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30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3743325" y="3943350"/>
            <a:ext cx="2657475" cy="262255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31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139700" y="3760788"/>
            <a:ext cx="3421062" cy="273685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222268"/>
                </a:solidFill>
              </a:rPr>
              <a:t>Лица, допустившие нарушение </a:t>
            </a:r>
            <a:r>
              <a:rPr lang="ru-RU" altLang="en-US" sz="4000" b="1" dirty="0" smtClean="0">
                <a:solidFill>
                  <a:srgbClr val="222268"/>
                </a:solidFill>
              </a:rPr>
              <a:t>установленного </a:t>
            </a:r>
            <a:r>
              <a:rPr lang="ru-RU" altLang="en-US" sz="4000" b="1" dirty="0">
                <a:solidFill>
                  <a:srgbClr val="222268"/>
                </a:solidFill>
              </a:rPr>
              <a:t>порядка проведения ГИА, 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C00000"/>
                </a:solidFill>
              </a:rPr>
              <a:t>удаляются с экзамена!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C00000"/>
                </a:solidFill>
              </a:rPr>
              <a:t>Пересдача возможна 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C00000"/>
                </a:solidFill>
              </a:rPr>
              <a:t>ТОЛЬКО через год!</a:t>
            </a:r>
          </a:p>
        </p:txBody>
      </p:sp>
      <p:pic>
        <p:nvPicPr>
          <p:cNvPr id="27651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443662" y="-74612"/>
            <a:ext cx="2530475" cy="1524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568" y="2204864"/>
            <a:ext cx="8003232" cy="234872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985" rIns="0" bIns="0" rtlCol="0">
            <a:spAutoFit/>
          </a:bodyPr>
          <a:lstStyle/>
          <a:p>
            <a:pPr marL="186055" algn="just">
              <a:spcBef>
                <a:spcPts val="1055"/>
              </a:spcBef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dirty="0">
              <a:latin typeface="Georgia"/>
              <a:cs typeface="Georgia"/>
            </a:endParaRPr>
          </a:p>
          <a:p>
            <a:pPr algn="just">
              <a:spcBef>
                <a:spcPts val="965"/>
              </a:spcBef>
              <a:tabLst>
                <a:tab pos="5805170" algn="l"/>
              </a:tabLst>
            </a:pP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</a:t>
            </a:r>
            <a:r>
              <a:rPr lang="en-US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b="1" spc="-1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-15" dirty="0">
                <a:solidFill>
                  <a:srgbClr val="404040"/>
                </a:solidFill>
                <a:latin typeface="Georgia"/>
                <a:cs typeface="Georgia"/>
              </a:rPr>
              <a:t>нформационный</a:t>
            </a:r>
            <a:r>
              <a:rPr lang="ru-RU" b="1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en-US" b="1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5" dirty="0">
                <a:solidFill>
                  <a:srgbClr val="404040"/>
                </a:solidFill>
                <a:latin typeface="Georgia"/>
                <a:cs typeface="Georgia"/>
              </a:rPr>
              <a:t>портал</a:t>
            </a:r>
            <a:r>
              <a:rPr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r>
              <a:rPr lang="ru-RU" b="1" spc="5" dirty="0">
                <a:solidFill>
                  <a:srgbClr val="404040"/>
                </a:solidFill>
                <a:latin typeface="Georgia"/>
                <a:cs typeface="Georgia"/>
              </a:rPr>
              <a:t> Санкт-Петербурга</a:t>
            </a:r>
            <a:endParaRPr dirty="0">
              <a:latin typeface="Georgia"/>
              <a:cs typeface="Georgia"/>
            </a:endParaRPr>
          </a:p>
          <a:p>
            <a:pPr marL="222885" marR="212725" algn="just">
              <a:spcBef>
                <a:spcPts val="1080"/>
              </a:spcBef>
              <a:tabLst>
                <a:tab pos="6672580" algn="l"/>
              </a:tabLst>
            </a:pPr>
            <a:r>
              <a:rPr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сфере </a:t>
            </a:r>
            <a:endParaRPr lang="ru-RU" b="1" spc="5" dirty="0">
              <a:solidFill>
                <a:srgbClr val="404040"/>
              </a:solidFill>
              <a:latin typeface="Georgia"/>
              <a:cs typeface="Georgia"/>
            </a:endParaRPr>
          </a:p>
          <a:p>
            <a:pPr marL="222885" marR="212725" algn="just">
              <a:spcBef>
                <a:spcPts val="1080"/>
              </a:spcBef>
              <a:tabLst>
                <a:tab pos="6672580" algn="l"/>
              </a:tabLst>
            </a:pP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lang="ru-RU" dirty="0">
              <a:latin typeface="Georgia"/>
              <a:cs typeface="Georgia"/>
            </a:endParaRPr>
          </a:p>
          <a:p>
            <a:pPr marL="222885" marR="212725" algn="just">
              <a:spcBef>
                <a:spcPts val="1080"/>
              </a:spcBef>
              <a:tabLst>
                <a:tab pos="6672580" algn="l"/>
              </a:tabLst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rustest.ru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20" dirty="0" smtClean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dirty="0">
              <a:latin typeface="Georgia"/>
              <a:cs typeface="Georgia"/>
            </a:endParaRPr>
          </a:p>
          <a:p>
            <a:pPr marL="635" algn="just"/>
            <a:r>
              <a:rPr lang="ru-RU" b="1" spc="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b="1" spc="20" dirty="0" smtClean="0">
                <a:solidFill>
                  <a:srgbClr val="404040"/>
                </a:solidFill>
                <a:latin typeface="Georgia"/>
                <a:cs typeface="Georgia"/>
              </a:rPr>
              <a:t>   т</a:t>
            </a:r>
            <a:r>
              <a:rPr b="1" spc="20" dirty="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 anchorCtr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/>
            </a:r>
            <a:br>
              <a:rPr lang="ru-RU"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</a:br>
            <a:endParaRPr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492896"/>
            <a:ext cx="4978896" cy="3633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Информационная поддержка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94643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www.ege.</a:t>
            </a:r>
            <a:r>
              <a:rPr lang="en-US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lang="en-US" sz="2800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lang="en-US" sz="2800" b="1" spc="-15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br>
              <a:rPr lang="en-US" sz="2800" b="1" spc="-15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1" spc="-15" dirty="0">
                <a:solidFill>
                  <a:schemeClr val="bg1"/>
                </a:solidFill>
                <a:latin typeface="Georgia"/>
                <a:cs typeface="Georgia"/>
              </a:rPr>
              <a:t>официальный информационный портал </a:t>
            </a:r>
            <a:r>
              <a:rPr lang="ru-RU" sz="2800" b="1" spc="-15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ru-RU" sz="2800" b="1" spc="-15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1" spc="-15" dirty="0" smtClean="0">
                <a:solidFill>
                  <a:schemeClr val="bg1"/>
                </a:solidFill>
                <a:latin typeface="Georgia"/>
                <a:cs typeface="Georgia"/>
              </a:rPr>
              <a:t>Санкт-Петербурга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9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63" y="118829"/>
            <a:ext cx="3996273" cy="1321296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endParaRPr dirty="0"/>
          </a:p>
        </p:txBody>
      </p:sp>
      <p:sp>
        <p:nvSpPr>
          <p:cNvPr id="3075" name="Объект 2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>
              <a:buNone/>
            </a:pPr>
            <a:r>
              <a:rPr lang="ru-RU" altLang="en-US" b="1" dirty="0">
                <a:solidFill>
                  <a:srgbClr val="262673"/>
                </a:solidFill>
              </a:rPr>
              <a:t>Приказ </a:t>
            </a:r>
            <a:r>
              <a:rPr lang="ru-RU" altLang="en-US" b="1" dirty="0" smtClean="0">
                <a:solidFill>
                  <a:srgbClr val="262673"/>
                </a:solidFill>
              </a:rPr>
              <a:t>Министерства просвещения Российской Федерации и Федеральной службы по надзору в сфере образования и науки</a:t>
            </a:r>
          </a:p>
          <a:p>
            <a:pPr marL="0" marR="0" lvl="0" indent="0" algn="ctr">
              <a:buNone/>
            </a:pPr>
            <a:r>
              <a:rPr lang="ru-RU" altLang="en-US" b="1" dirty="0" smtClean="0">
                <a:solidFill>
                  <a:srgbClr val="262673"/>
                </a:solidFill>
              </a:rPr>
              <a:t> </a:t>
            </a:r>
            <a:r>
              <a:rPr lang="ru-RU" altLang="en-US" b="1" dirty="0">
                <a:solidFill>
                  <a:srgbClr val="262673"/>
                </a:solidFill>
              </a:rPr>
              <a:t>от </a:t>
            </a:r>
            <a:r>
              <a:rPr lang="ru-RU" altLang="en-US" b="1" dirty="0" smtClean="0">
                <a:solidFill>
                  <a:srgbClr val="262673"/>
                </a:solidFill>
              </a:rPr>
              <a:t>04.04.2023 N233</a:t>
            </a:r>
            <a:r>
              <a:rPr lang="en-US" altLang="en-US" b="1" dirty="0" smtClean="0">
                <a:solidFill>
                  <a:srgbClr val="262673"/>
                </a:solidFill>
              </a:rPr>
              <a:t>/552</a:t>
            </a:r>
            <a:r>
              <a:rPr lang="ru-RU" altLang="en-US" b="1" dirty="0">
                <a:solidFill>
                  <a:srgbClr val="262673"/>
                </a:solidFill>
              </a:rPr>
              <a:t/>
            </a:r>
            <a:br>
              <a:rPr lang="ru-RU" altLang="en-US" b="1" dirty="0">
                <a:solidFill>
                  <a:srgbClr val="262673"/>
                </a:solidFill>
              </a:rPr>
            </a:br>
            <a:r>
              <a:rPr lang="ru-RU" altLang="en-US" b="1" dirty="0" smtClean="0">
                <a:solidFill>
                  <a:srgbClr val="262673"/>
                </a:solidFill>
              </a:rPr>
              <a:t>"</a:t>
            </a:r>
            <a:r>
              <a:rPr lang="ru-RU" altLang="en-US" b="1" dirty="0">
                <a:solidFill>
                  <a:srgbClr val="262673"/>
                </a:solidFill>
              </a:rPr>
              <a:t>Об утверждении Порядка проведения государственной итоговой аттестации по образовательным программам среднего общего образования"</a:t>
            </a:r>
            <a:br>
              <a:rPr lang="ru-RU" altLang="en-US" b="1" dirty="0">
                <a:solidFill>
                  <a:srgbClr val="262673"/>
                </a:solidFill>
              </a:rPr>
            </a:br>
            <a:endParaRPr lang="ru-RU" altLang="en-US" dirty="0"/>
          </a:p>
          <a:p>
            <a:pPr marL="0" marR="0" lvl="0" indent="0" algn="ctr">
              <a:buNone/>
            </a:pPr>
            <a:endParaRPr lang="ru-RU" altLang="en-US" b="1" dirty="0">
              <a:solidFill>
                <a:srgbClr val="26267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888432" cy="2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705725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en-US" sz="4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altLang="en-US" sz="4400" dirty="0" smtClean="0">
                <a:solidFill>
                  <a:srgbClr val="FFFFFF"/>
                </a:solidFill>
                <a:latin typeface="Arial"/>
                <a:cs typeface="Arial"/>
              </a:rPr>
              <a:t>Спасибо </a:t>
            </a:r>
            <a:r>
              <a:rPr lang="ru-RU" altLang="en-US" sz="4400" dirty="0">
                <a:solidFill>
                  <a:srgbClr val="FFFFFF"/>
                </a:solidFill>
                <a:latin typeface="Arial"/>
                <a:cs typeface="Arial"/>
              </a:rPr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153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837240" cy="6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5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endParaRPr lang="ru-RU" altLang="en-US" sz="4800" b="1" dirty="0" smtClean="0">
              <a:solidFill>
                <a:srgbClr val="262673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800" b="1" dirty="0" smtClean="0">
                <a:solidFill>
                  <a:srgbClr val="262673"/>
                </a:solidFill>
              </a:rPr>
              <a:t> </a:t>
            </a:r>
            <a:r>
              <a:rPr lang="ru-RU" altLang="en-US" sz="4000" b="1" dirty="0">
                <a:solidFill>
                  <a:srgbClr val="262673"/>
                </a:solidFill>
              </a:rPr>
              <a:t>К прохождению ГИА допускаются учащиеся, </a:t>
            </a:r>
            <a:endParaRPr lang="ru-RU" altLang="en-US" sz="4000" b="1" dirty="0" smtClean="0">
              <a:solidFill>
                <a:srgbClr val="262673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dirty="0" smtClean="0">
                <a:solidFill>
                  <a:srgbClr val="C00000"/>
                </a:solidFill>
              </a:rPr>
              <a:t>не </a:t>
            </a:r>
            <a:r>
              <a:rPr lang="ru-RU" altLang="en-US" sz="4000" b="1" dirty="0">
                <a:solidFill>
                  <a:srgbClr val="C00000"/>
                </a:solidFill>
              </a:rPr>
              <a:t>имеющие академической задолженности по всем </a:t>
            </a:r>
            <a:r>
              <a:rPr lang="ru-RU" altLang="en-US" sz="4000" b="1" dirty="0" smtClean="0">
                <a:solidFill>
                  <a:srgbClr val="C00000"/>
                </a:solidFill>
              </a:rPr>
              <a:t>предметам</a:t>
            </a:r>
            <a:endParaRPr lang="ru-RU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4624"/>
            <a:ext cx="4572000" cy="1304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7848872" cy="1600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/>
            <a:r>
              <a:rPr lang="ru-RU" altLang="ru-RU" sz="3200" b="1" dirty="0" smtClean="0">
                <a:solidFill>
                  <a:schemeClr val="bg1"/>
                </a:solidFill>
              </a:rPr>
              <a:t>Допуск к ГИА</a:t>
            </a:r>
            <a:br>
              <a:rPr lang="ru-RU" altLang="ru-RU" sz="3200" b="1" dirty="0" smtClean="0">
                <a:solidFill>
                  <a:schemeClr val="bg1"/>
                </a:solidFill>
              </a:rPr>
            </a:br>
            <a:r>
              <a:rPr lang="ru-RU" altLang="ru-RU" sz="3200" b="1" dirty="0" smtClean="0">
                <a:solidFill>
                  <a:schemeClr val="bg1"/>
                </a:solidFill>
              </a:rPr>
              <a:t>Итоговое сочинение (изложение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4294967295"/>
          </p:nvPr>
        </p:nvSpPr>
        <p:spPr>
          <a:xfrm>
            <a:off x="611188" y="1600200"/>
            <a:ext cx="8208962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</a:t>
            </a:r>
            <a:r>
              <a:rPr lang="ru-RU" altLang="en-US" sz="3600" b="1" dirty="0" smtClean="0">
                <a:solidFill>
                  <a:srgbClr val="0070C0"/>
                </a:solidFill>
              </a:rPr>
              <a:t>Основной срок:</a:t>
            </a:r>
          </a:p>
          <a:p>
            <a:pPr marL="0" marR="0" lvl="0" indent="0" algn="r">
              <a:buNone/>
            </a:pPr>
            <a:r>
              <a:rPr lang="ru-RU" altLang="en-US" sz="3600" b="1" dirty="0" smtClean="0">
                <a:solidFill>
                  <a:srgbClr val="C00000"/>
                </a:solidFill>
              </a:rPr>
              <a:t>4 </a:t>
            </a:r>
            <a:r>
              <a:rPr lang="ru-RU" altLang="en-US" sz="3600" b="1" dirty="0">
                <a:solidFill>
                  <a:srgbClr val="C00000"/>
                </a:solidFill>
              </a:rPr>
              <a:t>декабря </a:t>
            </a:r>
            <a:r>
              <a:rPr lang="ru-RU" altLang="en-US" sz="3600" b="1" dirty="0" smtClean="0">
                <a:solidFill>
                  <a:srgbClr val="C00000"/>
                </a:solidFill>
              </a:rPr>
              <a:t>2024 </a:t>
            </a:r>
            <a:endParaRPr lang="ru-RU" altLang="en-US" sz="3600" b="1" dirty="0">
              <a:solidFill>
                <a:srgbClr val="C00000"/>
              </a:solidFill>
            </a:endParaRPr>
          </a:p>
          <a:p>
            <a:pPr marL="0" marR="0" lvl="0" indent="0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</a:t>
            </a:r>
          </a:p>
          <a:p>
            <a:pPr marL="0" marR="0" lvl="0" indent="0" algn="ctr">
              <a:buNone/>
            </a:pPr>
            <a:r>
              <a:rPr lang="ru-RU" altLang="en-US" sz="3600" b="1" dirty="0">
                <a:solidFill>
                  <a:srgbClr val="0070C0"/>
                </a:solidFill>
              </a:rPr>
              <a:t>         </a:t>
            </a:r>
            <a:r>
              <a:rPr lang="ru-RU" altLang="en-US" sz="3600" b="1" dirty="0" smtClean="0">
                <a:solidFill>
                  <a:srgbClr val="0070C0"/>
                </a:solidFill>
              </a:rPr>
              <a:t>  Дополнительные сроки:</a:t>
            </a:r>
          </a:p>
          <a:p>
            <a:pPr marL="0" marR="0" lvl="0" indent="0" algn="ctr">
              <a:buNone/>
            </a:pPr>
            <a:r>
              <a:rPr lang="ru-RU" altLang="en-US" sz="3600" b="1" dirty="0" smtClean="0">
                <a:solidFill>
                  <a:srgbClr val="0070C0"/>
                </a:solidFill>
              </a:rPr>
              <a:t>                                      </a:t>
            </a:r>
            <a:endParaRPr lang="ru-RU" altLang="en-US" sz="3600" b="1" dirty="0">
              <a:solidFill>
                <a:srgbClr val="0070C0"/>
              </a:solidFill>
            </a:endParaRPr>
          </a:p>
          <a:p>
            <a:pPr marL="0" marR="0" lvl="0" indent="0" algn="r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 5</a:t>
            </a:r>
            <a:r>
              <a:rPr lang="ru-RU" altLang="en-US" sz="3600" b="1" dirty="0" smtClean="0">
                <a:solidFill>
                  <a:srgbClr val="C00000"/>
                </a:solidFill>
              </a:rPr>
              <a:t> февраля 2025</a:t>
            </a:r>
            <a:endParaRPr lang="ru-RU" altLang="en-US" sz="3600" b="1" dirty="0">
              <a:solidFill>
                <a:srgbClr val="C00000"/>
              </a:solidFill>
            </a:endParaRPr>
          </a:p>
          <a:p>
            <a:pPr marL="0" marR="0" lvl="0" indent="0" algn="r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      </a:t>
            </a:r>
            <a:r>
              <a:rPr lang="ru-RU" altLang="en-US" sz="3600" b="1" dirty="0" smtClean="0">
                <a:solidFill>
                  <a:srgbClr val="C00000"/>
                </a:solidFill>
              </a:rPr>
              <a:t>9 апреля 2025</a:t>
            </a:r>
            <a:endParaRPr lang="ru-RU" altLang="en-US" sz="3600" b="1" dirty="0">
              <a:solidFill>
                <a:srgbClr val="C00000"/>
              </a:solidFill>
            </a:endParaRPr>
          </a:p>
          <a:p>
            <a:pPr marL="0" marR="0" lvl="0" indent="0">
              <a:buNone/>
            </a:pPr>
            <a:endParaRPr lang="ru-RU" altLang="en-US" sz="3600" b="1" dirty="0">
              <a:solidFill>
                <a:srgbClr val="161645"/>
              </a:solidFill>
            </a:endParaRPr>
          </a:p>
        </p:txBody>
      </p:sp>
      <p:pic>
        <p:nvPicPr>
          <p:cNvPr id="4100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608" y="2132856"/>
            <a:ext cx="2535238" cy="274320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075240" cy="10078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eaLnBrk="1" hangingPunct="1"/>
            <a:r>
              <a:rPr lang="ru-RU" altLang="ru-RU" b="1" dirty="0" smtClean="0">
                <a:solidFill>
                  <a:schemeClr val="bg1"/>
                </a:solidFill>
              </a:rPr>
              <a:t>Аттестат о среднем 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общем образовании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 eaLnBrk="1" hangingPunct="1">
              <a:buNone/>
            </a:pPr>
            <a:r>
              <a:rPr lang="ru-RU" altLang="ru-RU" sz="5400" b="1" dirty="0">
                <a:solidFill>
                  <a:srgbClr val="002060"/>
                </a:solidFill>
              </a:rPr>
              <a:t>Математика  + </a:t>
            </a:r>
          </a:p>
          <a:p>
            <a:pPr marL="0" lvl="0" indent="0" algn="ctr" eaLnBrk="1" hangingPunct="1">
              <a:buNone/>
            </a:pPr>
            <a:r>
              <a:rPr lang="ru-RU" altLang="ru-RU" sz="5400" b="1" dirty="0">
                <a:solidFill>
                  <a:srgbClr val="002060"/>
                </a:solidFill>
              </a:rPr>
              <a:t>русский язык    = </a:t>
            </a:r>
          </a:p>
        </p:txBody>
      </p:sp>
      <p:pic>
        <p:nvPicPr>
          <p:cNvPr id="17413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25700" y="3511550"/>
            <a:ext cx="3987800" cy="3157538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76328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800" dirty="0" smtClean="0"/>
              <a:t>Обязательные </a:t>
            </a:r>
            <a:r>
              <a:rPr lang="ru-RU" sz="2800" dirty="0"/>
              <a:t>предметы ГИА</a:t>
            </a:r>
            <a:r>
              <a:rPr lang="ru-RU" sz="2800" dirty="0" smtClean="0"/>
              <a:t>: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русский язык, математика  </a:t>
            </a:r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Предметы </a:t>
            </a:r>
            <a:r>
              <a:rPr lang="ru-RU" sz="2800" dirty="0"/>
              <a:t>по выбору обучающихся: литература, физика, химия, биология, география, история, обществознание, математика (профиль), иностранные языки, информатика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Предметы ГИА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17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endParaRPr lang="ru-RU" altLang="en-US" sz="4000" b="1" dirty="0" smtClean="0">
              <a:solidFill>
                <a:srgbClr val="C00000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u="sng" dirty="0" smtClean="0">
                <a:solidFill>
                  <a:srgbClr val="C00000"/>
                </a:solidFill>
              </a:rPr>
              <a:t>01 </a:t>
            </a:r>
            <a:r>
              <a:rPr lang="ru-RU" altLang="en-US" sz="4000" b="1" u="sng" dirty="0">
                <a:solidFill>
                  <a:srgbClr val="C00000"/>
                </a:solidFill>
              </a:rPr>
              <a:t>февраля </a:t>
            </a:r>
            <a:r>
              <a:rPr lang="ru-RU" altLang="en-US" sz="4000" b="1" u="sng" dirty="0" smtClean="0">
                <a:solidFill>
                  <a:srgbClr val="C00000"/>
                </a:solidFill>
              </a:rPr>
              <a:t>2025 года 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 smtClean="0">
                <a:solidFill>
                  <a:srgbClr val="222268"/>
                </a:solidFill>
              </a:rPr>
              <a:t>последний </a:t>
            </a:r>
            <a:r>
              <a:rPr lang="ru-RU" altLang="en-US" sz="4000" b="1" dirty="0">
                <a:solidFill>
                  <a:srgbClr val="222268"/>
                </a:solidFill>
              </a:rPr>
              <a:t>день внесения изменений </a:t>
            </a:r>
            <a:endParaRPr lang="ru-RU" altLang="en-US" sz="4000" b="1" dirty="0" smtClean="0">
              <a:solidFill>
                <a:srgbClr val="222268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dirty="0" smtClean="0">
                <a:solidFill>
                  <a:srgbClr val="222268"/>
                </a:solidFill>
              </a:rPr>
              <a:t>в </a:t>
            </a:r>
            <a:r>
              <a:rPr lang="ru-RU" altLang="en-US" sz="4000" b="1" dirty="0">
                <a:solidFill>
                  <a:srgbClr val="222268"/>
                </a:solidFill>
              </a:rPr>
              <a:t>перечень </a:t>
            </a:r>
            <a:r>
              <a:rPr lang="ru-RU" altLang="en-US" sz="4000" b="1" dirty="0" smtClean="0">
                <a:solidFill>
                  <a:srgbClr val="222268"/>
                </a:solidFill>
              </a:rPr>
              <a:t>предметов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Расписание ЕГЭ 2025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111" y="1103613"/>
            <a:ext cx="917611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12235</TotalTime>
  <Words>291</Words>
  <Application>Microsoft Office PowerPoint</Application>
  <PresentationFormat>Экран (4:3)</PresentationFormat>
  <Paragraphs>81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Georgia</vt:lpstr>
      <vt:lpstr>GoloS</vt:lpstr>
      <vt:lpstr>Microsoft Sans Serif</vt:lpstr>
      <vt:lpstr>Times New Roman</vt:lpstr>
      <vt:lpstr>Wingdings</vt:lpstr>
      <vt:lpstr>Diseño predeterminado</vt:lpstr>
      <vt:lpstr>      Родительское собрание  ГИА-11    2025        Красносельский район Санкт-Петербурга Заведующий ЦОКО Исакова Л.А.</vt:lpstr>
      <vt:lpstr>Презентация PowerPoint</vt:lpstr>
      <vt:lpstr>Презентация PowerPoint</vt:lpstr>
      <vt:lpstr>Презентация PowerPoint</vt:lpstr>
      <vt:lpstr>Допуск к ГИА Итоговое сочинение (изложение</vt:lpstr>
      <vt:lpstr>Аттестат о среднем  общем образовании</vt:lpstr>
      <vt:lpstr>Предметы ГИА</vt:lpstr>
      <vt:lpstr>Презентация PowerPoint</vt:lpstr>
      <vt:lpstr>Расписание ЕГЭ 2025</vt:lpstr>
      <vt:lpstr>Расписание ГВЭ 2025</vt:lpstr>
      <vt:lpstr>Периоды ЕГЭ</vt:lpstr>
      <vt:lpstr>Даты основного периода</vt:lpstr>
      <vt:lpstr>Резервные дни основного периода</vt:lpstr>
      <vt:lpstr>Пункты ППЭ -11  в Красносельском районе</vt:lpstr>
      <vt:lpstr>Презентация PowerPoint</vt:lpstr>
      <vt:lpstr>Презентация PowerPoint</vt:lpstr>
      <vt:lpstr>Презентация PowerPoint</vt:lpstr>
      <vt:lpstr>  </vt:lpstr>
      <vt:lpstr> www.ege.spb.ru  официальный информационный портал  Санкт-Петербурга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840</cp:revision>
  <dcterms:created xsi:type="dcterms:W3CDTF">2010-05-23T14:28:12Z</dcterms:created>
  <dcterms:modified xsi:type="dcterms:W3CDTF">2024-12-13T08:59:22Z</dcterms:modified>
</cp:coreProperties>
</file>